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AE8F6"/>
    <a:srgbClr val="77C6E9"/>
    <a:srgbClr val="90D0EC"/>
    <a:srgbClr val="F5FAFD"/>
    <a:srgbClr val="FDF1E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014" autoAdjust="0"/>
    <p:restoredTop sz="94660"/>
  </p:normalViewPr>
  <p:slideViewPr>
    <p:cSldViewPr snapToGrid="0">
      <p:cViewPr varScale="1">
        <p:scale>
          <a:sx n="90" d="100"/>
          <a:sy n="90" d="100"/>
        </p:scale>
        <p:origin x="88" y="3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349ACE-0332-8B01-A14F-60AAC55B4E4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BDF759A-5569-9DF5-1081-9FE01B49E27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ABFB5F-84CA-EB9B-C6FA-03A45BEA42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D34347-16E4-431E-A367-689A304481AF}" type="datetimeFigureOut">
              <a:rPr lang="en-US" smtClean="0"/>
              <a:t>7/16/2025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7C95DF0-14D4-217E-475D-3F1310A737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8464E5F-8D02-0130-8F1C-415F1060F0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5F62E6-ACFC-4F7E-BEA2-DDAD3856BA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53717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9C2656-5F6D-9B09-6E1E-4FD06513B3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2FFDD7A-D654-DA76-4281-2246D38AC05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69BB18-1AB4-477B-BC17-929B1BD35F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D34347-16E4-431E-A367-689A304481AF}" type="datetimeFigureOut">
              <a:rPr lang="en-US" smtClean="0"/>
              <a:t>7/16/2025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9956B0B-7B32-325A-3638-4522ED7EAC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616F3E3-376B-5F49-D49A-F0D49FA9DF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5F62E6-ACFC-4F7E-BEA2-DDAD3856BA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953618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8783ABE-4270-E606-3899-8D8840EDDA0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CE29CC4-02C3-2530-36B5-4B87D3D6B94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2A63C08-DB0F-A32A-981C-4B531B3D8F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D34347-16E4-431E-A367-689A304481AF}" type="datetimeFigureOut">
              <a:rPr lang="en-US" smtClean="0"/>
              <a:t>7/16/2025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0C3B76E-8FA8-61CA-A523-EC31A77817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0A2ADB6-3122-D1F3-5AAE-61F360E154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5F62E6-ACFC-4F7E-BEA2-DDAD3856BA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66935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081E3F-9242-4C7A-51E1-710D85E6C6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B6D816-6A3A-D696-494C-5EF56EADB99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7BC37C-8367-F6C3-F873-BBE6B2C02D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D34347-16E4-431E-A367-689A304481AF}" type="datetimeFigureOut">
              <a:rPr lang="en-US" smtClean="0"/>
              <a:t>7/16/2025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89B51D6-751C-D296-AFDB-6EA2311686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D6E54BA-328D-F9D6-7EB2-5812D0330E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5F62E6-ACFC-4F7E-BEA2-DDAD3856BA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43843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B08E47-238B-8228-7AAE-2A8E4D9CB0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3A12400-DCAE-2585-46FB-9201EABCF46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F67576C-DA7A-60EA-64B0-682759E4CF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D34347-16E4-431E-A367-689A304481AF}" type="datetimeFigureOut">
              <a:rPr lang="en-US" smtClean="0"/>
              <a:t>7/16/2025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8C34FBB-BC45-CD64-FBF8-90C5B2B06B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AEC20F-C19C-17D6-ADF3-32A9DAA430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5F62E6-ACFC-4F7E-BEA2-DDAD3856BA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77260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68B974-4125-4A37-5131-74EF107832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352289-3B10-533D-1539-0AF2981D41C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588AAE3-1550-9BC9-31F7-11D77582094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41F26A-76E3-757F-81F3-B4EC378E28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D34347-16E4-431E-A367-689A304481AF}" type="datetimeFigureOut">
              <a:rPr lang="en-US" smtClean="0"/>
              <a:t>7/16/2025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90826FD-D527-657F-2FB3-6C0BF78394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92ED353-9CB2-B289-07D0-A24D8E8E88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5F62E6-ACFC-4F7E-BEA2-DDAD3856BA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71127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59B362-7B4E-1608-5C92-F66FFAA2B4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BA5D073-1E51-9FC2-1951-CF4A7C0D1ED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DEA4E9B-6705-C60B-9C5B-1182BF03A81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F56B4AD-1EFD-07A9-B6B4-19EEEC735FA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6BAEBDF-913C-65C3-5575-965A0568363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236D948-60E4-5B7B-5AE6-13B9653726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D34347-16E4-431E-A367-689A304481AF}" type="datetimeFigureOut">
              <a:rPr lang="en-US" smtClean="0"/>
              <a:t>7/16/2025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CC6ACB9-BFD0-D1BF-9A67-4F15C24451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6696AEC-772F-C440-F621-3BAB80AC1C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5F62E6-ACFC-4F7E-BEA2-DDAD3856BA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549077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E7D333-91B5-F590-6A27-948C39075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A88E946-0EA5-970C-7743-35B05928EE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D34347-16E4-431E-A367-689A304481AF}" type="datetimeFigureOut">
              <a:rPr lang="en-US" smtClean="0"/>
              <a:t>7/16/2025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B6988C8-7DD4-D843-07A0-5E3D9730D4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6FBE57B-F8C1-EC22-E721-8A543B2E78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5F62E6-ACFC-4F7E-BEA2-DDAD3856BA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289185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A003BC4-A330-F050-468F-6EA7A786EB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D34347-16E4-431E-A367-689A304481AF}" type="datetimeFigureOut">
              <a:rPr lang="en-US" smtClean="0"/>
              <a:t>7/16/2025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0E69DED-5068-D090-3EA8-9C2E043493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0AC3CEF-65EE-C01D-C13E-AE9DCC6630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5F62E6-ACFC-4F7E-BEA2-DDAD3856BA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712296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44E5D3-8BA2-602F-2C68-A90CD27DFB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DD587D-8457-94C8-34F9-A0A10D7909D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684808F-05EA-03A5-71E9-62B0BDBD9DD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9D0B6F9-DDEA-5706-7926-42F10EEDCB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D34347-16E4-431E-A367-689A304481AF}" type="datetimeFigureOut">
              <a:rPr lang="en-US" smtClean="0"/>
              <a:t>7/16/2025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ADE4246-AE4E-0080-D5F5-8F11F24D68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063B5D0-E4D4-75DE-7378-442A14C464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5F62E6-ACFC-4F7E-BEA2-DDAD3856BA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87194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AC2F2B-C5E6-F5AE-1597-E7BC8D1E74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B04DAB0-774C-7B05-91A9-CD9DE5B4FB8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0D0A3C1-C38D-DD3E-1EF8-E4082EE9793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018322F-21E0-6DB0-AA45-8537ACDDAB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D34347-16E4-431E-A367-689A304481AF}" type="datetimeFigureOut">
              <a:rPr lang="en-US" smtClean="0"/>
              <a:t>7/16/2025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9EE52A3-D1CB-A6FA-0562-AC0B1BCADD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672ACD4-BE2C-A5B2-40BE-0D312B938C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5F62E6-ACFC-4F7E-BEA2-DDAD3856BA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944506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pattFill prst="pct5">
          <a:fgClr>
            <a:schemeClr val="accent1"/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0E06485-2BF2-9E59-074F-B8633569EC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53A1020-F2E0-6DE7-584B-3029E4958E9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2A7886A-2D9F-AA8A-CED2-C16B849E9E3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2FD34347-16E4-431E-A367-689A304481AF}" type="datetimeFigureOut">
              <a:rPr lang="en-US" smtClean="0"/>
              <a:t>7/16/2025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D458200-D088-F08B-3EB4-8624AC50307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8A3DDF-AB0B-FAB0-A7E2-62AD44F8D1D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935F62E6-ACFC-4F7E-BEA2-DDAD3856BA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51879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13" Type="http://schemas.openxmlformats.org/officeDocument/2006/relationships/image" Target="../media/image12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12" Type="http://schemas.openxmlformats.org/officeDocument/2006/relationships/image" Target="../media/image11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11" Type="http://schemas.openxmlformats.org/officeDocument/2006/relationships/image" Target="../media/image10.png"/><Relationship Id="rId5" Type="http://schemas.openxmlformats.org/officeDocument/2006/relationships/image" Target="../media/image4.png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miley Face 3">
            <a:extLst>
              <a:ext uri="{FF2B5EF4-FFF2-40B4-BE49-F238E27FC236}">
                <a16:creationId xmlns:a16="http://schemas.microsoft.com/office/drawing/2014/main" id="{47B6CE9D-EF4E-BEAF-60F4-9355CE2536B7}"/>
              </a:ext>
            </a:extLst>
          </p:cNvPr>
          <p:cNvSpPr/>
          <p:nvPr/>
        </p:nvSpPr>
        <p:spPr>
          <a:xfrm>
            <a:off x="2138706" y="1415794"/>
            <a:ext cx="3291578" cy="3345770"/>
          </a:xfrm>
          <a:prstGeom prst="smileyFace">
            <a:avLst/>
          </a:prstGeom>
          <a:gradFill>
            <a:gsLst>
              <a:gs pos="70000">
                <a:srgbClr val="F5FAFD"/>
              </a:gs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2400" dirty="0">
              <a:latin typeface="Forte" panose="03060902040502070203" pitchFamily="66" charset="0"/>
            </a:endParaRPr>
          </a:p>
          <a:p>
            <a:pPr algn="ctr"/>
            <a:endParaRPr lang="en-US" sz="2400" dirty="0">
              <a:latin typeface="Forte" panose="03060902040502070203" pitchFamily="66" charset="0"/>
            </a:endParaRPr>
          </a:p>
          <a:p>
            <a:pPr algn="ctr"/>
            <a:r>
              <a:rPr lang="en-US" sz="2400" dirty="0">
                <a:latin typeface="Forte" panose="03060902040502070203" pitchFamily="66" charset="0"/>
              </a:rPr>
              <a:t>Artificial </a:t>
            </a:r>
          </a:p>
          <a:p>
            <a:pPr algn="ctr"/>
            <a:r>
              <a:rPr lang="en-US" sz="2400" dirty="0">
                <a:latin typeface="Forte" panose="03060902040502070203" pitchFamily="66" charset="0"/>
              </a:rPr>
              <a:t>Intelligence</a:t>
            </a: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41FB1065-1497-976E-7D85-AD6EE214212B}"/>
              </a:ext>
            </a:extLst>
          </p:cNvPr>
          <p:cNvSpPr/>
          <p:nvPr/>
        </p:nvSpPr>
        <p:spPr>
          <a:xfrm>
            <a:off x="1828953" y="542799"/>
            <a:ext cx="1842706" cy="1789814"/>
          </a:xfrm>
          <a:prstGeom prst="ellipse">
            <a:avLst/>
          </a:prstGeom>
          <a:gradFill>
            <a:gsLst>
              <a:gs pos="70000">
                <a:srgbClr val="F5FAFD"/>
              </a:gs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MV Boli" panose="02000500030200090000" pitchFamily="2" charset="0"/>
                <a:cs typeface="MV Boli" panose="02000500030200090000" pitchFamily="2" charset="0"/>
              </a:rPr>
              <a:t>GenerativeAI</a:t>
            </a:r>
          </a:p>
          <a:p>
            <a:pPr algn="ctr"/>
            <a:endParaRPr lang="en-US" dirty="0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F5D113F7-DBEE-B2AA-2626-0CE58614706A}"/>
              </a:ext>
            </a:extLst>
          </p:cNvPr>
          <p:cNvSpPr/>
          <p:nvPr/>
        </p:nvSpPr>
        <p:spPr>
          <a:xfrm>
            <a:off x="3020283" y="4299899"/>
            <a:ext cx="1594884" cy="1630326"/>
          </a:xfrm>
          <a:prstGeom prst="ellipse">
            <a:avLst/>
          </a:prstGeom>
          <a:gradFill>
            <a:gsLst>
              <a:gs pos="70000">
                <a:srgbClr val="F5FAFD"/>
              </a:gs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MV Boli" panose="02000500030200090000" pitchFamily="2" charset="0"/>
                <a:cs typeface="MV Boli" panose="02000500030200090000" pitchFamily="2" charset="0"/>
              </a:rPr>
              <a:t>Deep Learning</a:t>
            </a:r>
          </a:p>
          <a:p>
            <a:pPr algn="ctr"/>
            <a:endParaRPr lang="en-US" dirty="0">
              <a:solidFill>
                <a:schemeClr val="tx1"/>
              </a:solidFill>
              <a:latin typeface="MV Boli" panose="02000500030200090000" pitchFamily="2" charset="0"/>
              <a:cs typeface="MV Boli" panose="02000500030200090000" pitchFamily="2" charset="0"/>
            </a:endParaRP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E2149EC3-2A7F-E796-FA80-0B23FDD7E2D7}"/>
              </a:ext>
            </a:extLst>
          </p:cNvPr>
          <p:cNvSpPr/>
          <p:nvPr/>
        </p:nvSpPr>
        <p:spPr>
          <a:xfrm>
            <a:off x="4011190" y="572146"/>
            <a:ext cx="1842706" cy="1789814"/>
          </a:xfrm>
          <a:prstGeom prst="ellipse">
            <a:avLst/>
          </a:prstGeom>
          <a:gradFill>
            <a:gsLst>
              <a:gs pos="70000">
                <a:srgbClr val="F5FAFD"/>
              </a:gs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MV Boli" panose="02000500030200090000" pitchFamily="2" charset="0"/>
                <a:cs typeface="MV Boli" panose="02000500030200090000" pitchFamily="2" charset="0"/>
              </a:rPr>
              <a:t>Machine</a:t>
            </a:r>
          </a:p>
          <a:p>
            <a:pPr algn="ctr"/>
            <a:r>
              <a:rPr lang="en-US" dirty="0">
                <a:solidFill>
                  <a:schemeClr val="tx1"/>
                </a:solidFill>
                <a:latin typeface="MV Boli" panose="02000500030200090000" pitchFamily="2" charset="0"/>
                <a:cs typeface="MV Boli" panose="02000500030200090000" pitchFamily="2" charset="0"/>
              </a:rPr>
              <a:t>Language</a:t>
            </a:r>
          </a:p>
          <a:p>
            <a:pPr algn="ctr"/>
            <a:endParaRPr 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8483BF2-599F-C77A-017F-2C2124786F63}"/>
              </a:ext>
            </a:extLst>
          </p:cNvPr>
          <p:cNvSpPr txBox="1"/>
          <p:nvPr/>
        </p:nvSpPr>
        <p:spPr>
          <a:xfrm rot="1039529">
            <a:off x="5655319" y="1952502"/>
            <a:ext cx="194589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>
                <a:latin typeface="MV Boli" panose="02000500030200090000" pitchFamily="2" charset="0"/>
                <a:cs typeface="MV Boli" panose="02000500030200090000" pitchFamily="2" charset="0"/>
              </a:rPr>
              <a:t>Price Predictions</a:t>
            </a:r>
            <a:endParaRPr lang="en-US" dirty="0">
              <a:latin typeface="MV Boli" panose="02000500030200090000" pitchFamily="2" charset="0"/>
              <a:cs typeface="MV Boli" panose="02000500030200090000" pitchFamily="2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7F01DF6-6109-9D50-E3D8-486C2A1813AF}"/>
              </a:ext>
            </a:extLst>
          </p:cNvPr>
          <p:cNvSpPr txBox="1"/>
          <p:nvPr/>
        </p:nvSpPr>
        <p:spPr>
          <a:xfrm>
            <a:off x="5715519" y="1154715"/>
            <a:ext cx="194589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>
                <a:latin typeface="MV Boli" panose="02000500030200090000" pitchFamily="2" charset="0"/>
                <a:cs typeface="MV Boli" panose="02000500030200090000" pitchFamily="2" charset="0"/>
              </a:rPr>
              <a:t>Fraud Detection</a:t>
            </a:r>
            <a:endParaRPr lang="en-US" dirty="0">
              <a:latin typeface="MV Boli" panose="02000500030200090000" pitchFamily="2" charset="0"/>
              <a:cs typeface="MV Boli" panose="02000500030200090000" pitchFamily="2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03CCC90-9F17-A335-F564-234E5F03D3D5}"/>
              </a:ext>
            </a:extLst>
          </p:cNvPr>
          <p:cNvSpPr txBox="1"/>
          <p:nvPr/>
        </p:nvSpPr>
        <p:spPr>
          <a:xfrm rot="20565207">
            <a:off x="5355057" y="358132"/>
            <a:ext cx="194589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>
                <a:latin typeface="MV Boli" panose="02000500030200090000" pitchFamily="2" charset="0"/>
                <a:cs typeface="MV Boli" panose="02000500030200090000" pitchFamily="2" charset="0"/>
              </a:rPr>
              <a:t>Recommendation</a:t>
            </a:r>
            <a:endParaRPr lang="en-US" dirty="0">
              <a:latin typeface="MV Boli" panose="02000500030200090000" pitchFamily="2" charset="0"/>
              <a:cs typeface="MV Boli" panose="02000500030200090000" pitchFamily="2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30DE52D-D1F8-C650-00A4-717B1946FD15}"/>
              </a:ext>
            </a:extLst>
          </p:cNvPr>
          <p:cNvSpPr txBox="1"/>
          <p:nvPr/>
        </p:nvSpPr>
        <p:spPr>
          <a:xfrm>
            <a:off x="-37168" y="1231128"/>
            <a:ext cx="197144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>
                <a:latin typeface="MV Boli" panose="02000500030200090000" pitchFamily="2" charset="0"/>
                <a:cs typeface="MV Boli" panose="02000500030200090000" pitchFamily="2" charset="0"/>
              </a:rPr>
              <a:t>Image generation</a:t>
            </a:r>
            <a:endParaRPr lang="en-US" dirty="0">
              <a:latin typeface="MV Boli" panose="02000500030200090000" pitchFamily="2" charset="0"/>
              <a:cs typeface="MV Boli" panose="02000500030200090000" pitchFamily="2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C0A8A4B-1A3E-6C97-1E1C-2B29AC320944}"/>
              </a:ext>
            </a:extLst>
          </p:cNvPr>
          <p:cNvSpPr txBox="1"/>
          <p:nvPr/>
        </p:nvSpPr>
        <p:spPr>
          <a:xfrm rot="995103">
            <a:off x="247434" y="473859"/>
            <a:ext cx="194589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>
                <a:latin typeface="MV Boli" panose="02000500030200090000" pitchFamily="2" charset="0"/>
                <a:cs typeface="MV Boli" panose="02000500030200090000" pitchFamily="2" charset="0"/>
              </a:rPr>
              <a:t>Text Generation</a:t>
            </a:r>
            <a:endParaRPr lang="en-US" dirty="0">
              <a:latin typeface="MV Boli" panose="02000500030200090000" pitchFamily="2" charset="0"/>
              <a:cs typeface="MV Boli" panose="02000500030200090000" pitchFamily="2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9B8D1767-FA71-32F8-D1D4-6CFBD4A967DD}"/>
              </a:ext>
            </a:extLst>
          </p:cNvPr>
          <p:cNvSpPr txBox="1"/>
          <p:nvPr/>
        </p:nvSpPr>
        <p:spPr>
          <a:xfrm rot="20145589">
            <a:off x="224474" y="2054310"/>
            <a:ext cx="194589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>
                <a:latin typeface="MV Boli" panose="02000500030200090000" pitchFamily="2" charset="0"/>
                <a:cs typeface="MV Boli" panose="02000500030200090000" pitchFamily="2" charset="0"/>
              </a:rPr>
              <a:t>Code Generation</a:t>
            </a:r>
            <a:endParaRPr lang="en-US" dirty="0">
              <a:latin typeface="MV Boli" panose="02000500030200090000" pitchFamily="2" charset="0"/>
              <a:cs typeface="MV Boli" panose="02000500030200090000" pitchFamily="2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2B960F8E-4048-DD2C-26D8-62190BD85477}"/>
              </a:ext>
            </a:extLst>
          </p:cNvPr>
          <p:cNvSpPr txBox="1"/>
          <p:nvPr/>
        </p:nvSpPr>
        <p:spPr>
          <a:xfrm rot="1444628">
            <a:off x="4446035" y="5328198"/>
            <a:ext cx="206309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>
              <a:defRPr b="1">
                <a:latin typeface="MV Boli" panose="02000500030200090000" pitchFamily="2" charset="0"/>
                <a:cs typeface="MV Boli" panose="02000500030200090000" pitchFamily="2" charset="0"/>
              </a:defRPr>
            </a:lvl1pPr>
          </a:lstStyle>
          <a:p>
            <a:r>
              <a:rPr lang="en-US" dirty="0"/>
              <a:t>Face Recognition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68EBEFF9-FDE6-B964-2385-68CF40000B4D}"/>
              </a:ext>
            </a:extLst>
          </p:cNvPr>
          <p:cNvSpPr txBox="1"/>
          <p:nvPr/>
        </p:nvSpPr>
        <p:spPr>
          <a:xfrm rot="20197938">
            <a:off x="928672" y="5439411"/>
            <a:ext cx="227076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>
                <a:latin typeface="MV Boli" panose="02000500030200090000" pitchFamily="2" charset="0"/>
                <a:cs typeface="MV Boli" panose="02000500030200090000" pitchFamily="2" charset="0"/>
              </a:rPr>
              <a:t>Autonomous driving</a:t>
            </a:r>
            <a:endParaRPr lang="en-US" dirty="0">
              <a:latin typeface="MV Boli" panose="02000500030200090000" pitchFamily="2" charset="0"/>
              <a:cs typeface="MV Boli" panose="02000500030200090000" pitchFamily="2" charset="0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F967B6FE-BB71-953E-0722-20B2BD9638D7}"/>
              </a:ext>
            </a:extLst>
          </p:cNvPr>
          <p:cNvSpPr txBox="1"/>
          <p:nvPr/>
        </p:nvSpPr>
        <p:spPr>
          <a:xfrm>
            <a:off x="8374276" y="4798505"/>
            <a:ext cx="3358036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latin typeface="MV Boli" panose="02000500030200090000" pitchFamily="2" charset="0"/>
                <a:cs typeface="MV Boli" panose="02000500030200090000" pitchFamily="2" charset="0"/>
              </a:rPr>
              <a:t>Regression → </a:t>
            </a:r>
          </a:p>
          <a:p>
            <a:r>
              <a:rPr lang="en-US" dirty="0">
                <a:latin typeface="MV Boli" panose="02000500030200090000" pitchFamily="2" charset="0"/>
                <a:cs typeface="MV Boli" panose="02000500030200090000" pitchFamily="2" charset="0"/>
              </a:rPr>
              <a:t>	Price Prediction, </a:t>
            </a:r>
          </a:p>
          <a:p>
            <a:r>
              <a:rPr lang="en-US" dirty="0">
                <a:latin typeface="MV Boli" panose="02000500030200090000" pitchFamily="2" charset="0"/>
                <a:cs typeface="MV Boli" panose="02000500030200090000" pitchFamily="2" charset="0"/>
              </a:rPr>
              <a:t>	XGBoost Regressor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90C3547F-0A52-C261-5323-F2A1EF5D8815}"/>
              </a:ext>
            </a:extLst>
          </p:cNvPr>
          <p:cNvSpPr txBox="1"/>
          <p:nvPr/>
        </p:nvSpPr>
        <p:spPr>
          <a:xfrm>
            <a:off x="8374276" y="3838234"/>
            <a:ext cx="3706826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latin typeface="MV Boli" panose="02000500030200090000" pitchFamily="2" charset="0"/>
                <a:cs typeface="MV Boli" panose="02000500030200090000" pitchFamily="2" charset="0"/>
              </a:rPr>
              <a:t>Classification → </a:t>
            </a:r>
          </a:p>
          <a:p>
            <a:r>
              <a:rPr lang="en-US" dirty="0">
                <a:latin typeface="MV Boli" panose="02000500030200090000" pitchFamily="2" charset="0"/>
                <a:cs typeface="MV Boli" panose="02000500030200090000" pitchFamily="2" charset="0"/>
              </a:rPr>
              <a:t>	Missingness Detection, </a:t>
            </a:r>
          </a:p>
          <a:p>
            <a:r>
              <a:rPr lang="en-US" dirty="0">
                <a:latin typeface="MV Boli" panose="02000500030200090000" pitchFamily="2" charset="0"/>
                <a:cs typeface="MV Boli" panose="02000500030200090000" pitchFamily="2" charset="0"/>
              </a:rPr>
              <a:t>	XGBoost Classifier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38E0AAC0-4273-6CFF-BFC4-6CB021A479B5}"/>
              </a:ext>
            </a:extLst>
          </p:cNvPr>
          <p:cNvSpPr txBox="1"/>
          <p:nvPr/>
        </p:nvSpPr>
        <p:spPr>
          <a:xfrm>
            <a:off x="8358211" y="5866125"/>
            <a:ext cx="3070687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latin typeface="MV Boli" panose="02000500030200090000" pitchFamily="2" charset="0"/>
                <a:cs typeface="MV Boli" panose="02000500030200090000" pitchFamily="2" charset="0"/>
              </a:rPr>
              <a:t>Unsupervised Learning → </a:t>
            </a:r>
          </a:p>
          <a:p>
            <a:r>
              <a:rPr lang="en-US" dirty="0">
                <a:latin typeface="MV Boli" panose="02000500030200090000" pitchFamily="2" charset="0"/>
                <a:cs typeface="MV Boli" panose="02000500030200090000" pitchFamily="2" charset="0"/>
              </a:rPr>
              <a:t>	Outlier Detection, </a:t>
            </a:r>
          </a:p>
          <a:p>
            <a:r>
              <a:rPr lang="en-US" dirty="0">
                <a:latin typeface="MV Boli" panose="02000500030200090000" pitchFamily="2" charset="0"/>
                <a:cs typeface="MV Boli" panose="02000500030200090000" pitchFamily="2" charset="0"/>
              </a:rPr>
              <a:t>	Isolation Forest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585C7510-0FBF-ACA5-01C1-E03049D461A4}"/>
              </a:ext>
            </a:extLst>
          </p:cNvPr>
          <p:cNvSpPr txBox="1"/>
          <p:nvPr/>
        </p:nvSpPr>
        <p:spPr>
          <a:xfrm>
            <a:off x="8374276" y="2900690"/>
            <a:ext cx="3358036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latin typeface="MV Boli" panose="02000500030200090000" pitchFamily="2" charset="0"/>
                <a:cs typeface="MV Boli" panose="02000500030200090000" pitchFamily="2" charset="0"/>
              </a:rPr>
              <a:t>Data Enrichment → </a:t>
            </a:r>
          </a:p>
          <a:p>
            <a:r>
              <a:rPr lang="en-US" dirty="0">
                <a:latin typeface="MV Boli" panose="02000500030200090000" pitchFamily="2" charset="0"/>
                <a:cs typeface="MV Boli" panose="02000500030200090000" pitchFamily="2" charset="0"/>
              </a:rPr>
              <a:t>     Feature Simplification, </a:t>
            </a:r>
          </a:p>
          <a:p>
            <a:r>
              <a:rPr lang="en-US" dirty="0">
                <a:latin typeface="MV Boli" panose="02000500030200090000" pitchFamily="2" charset="0"/>
                <a:cs typeface="MV Boli" panose="02000500030200090000" pitchFamily="2" charset="0"/>
              </a:rPr>
              <a:t>     Imputer, Scaler,Encoder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904F2ACD-C90A-091B-97D3-3887163E0537}"/>
              </a:ext>
            </a:extLst>
          </p:cNvPr>
          <p:cNvSpPr txBox="1"/>
          <p:nvPr/>
        </p:nvSpPr>
        <p:spPr>
          <a:xfrm>
            <a:off x="8215239" y="2517144"/>
            <a:ext cx="237516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>
                <a:latin typeface="MV Boli" panose="02000500030200090000" pitchFamily="2" charset="0"/>
                <a:cs typeface="MV Boli" panose="02000500030200090000" pitchFamily="2" charset="0"/>
              </a:rPr>
              <a:t>Pay up ML Models</a:t>
            </a:r>
            <a:endParaRPr lang="en-US" dirty="0">
              <a:latin typeface="MV Boli" panose="02000500030200090000" pitchFamily="2" charset="0"/>
              <a:cs typeface="MV Boli" panose="02000500030200090000" pitchFamily="2" charset="0"/>
            </a:endParaRPr>
          </a:p>
        </p:txBody>
      </p:sp>
      <p:sp>
        <p:nvSpPr>
          <p:cNvPr id="27" name="Arrow: Chevron 26">
            <a:extLst>
              <a:ext uri="{FF2B5EF4-FFF2-40B4-BE49-F238E27FC236}">
                <a16:creationId xmlns:a16="http://schemas.microsoft.com/office/drawing/2014/main" id="{AC6EE38B-84B5-92C3-BA34-41D8318649F5}"/>
              </a:ext>
            </a:extLst>
          </p:cNvPr>
          <p:cNvSpPr/>
          <p:nvPr/>
        </p:nvSpPr>
        <p:spPr>
          <a:xfrm rot="1200250">
            <a:off x="7388202" y="2009609"/>
            <a:ext cx="806217" cy="992372"/>
          </a:xfrm>
          <a:prstGeom prst="chevron">
            <a:avLst/>
          </a:prstGeom>
          <a:pattFill prst="dkHorz">
            <a:fgClr>
              <a:srgbClr val="CAE8F6"/>
            </a:fgClr>
            <a:bgClr>
              <a:schemeClr val="bg1"/>
            </a:bgClr>
          </a:patt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05D3A92E-0A28-F626-AC56-F3E8D08B1394}"/>
              </a:ext>
            </a:extLst>
          </p:cNvPr>
          <p:cNvSpPr/>
          <p:nvPr/>
        </p:nvSpPr>
        <p:spPr>
          <a:xfrm>
            <a:off x="0" y="0"/>
            <a:ext cx="12191999" cy="6858000"/>
          </a:xfrm>
          <a:prstGeom prst="rect">
            <a:avLst/>
          </a:prstGeom>
          <a:noFill/>
          <a:ln w="6350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81000">
                  <a:schemeClr val="accent1">
                    <a:lumMod val="45000"/>
                    <a:lumOff val="55000"/>
                  </a:schemeClr>
                </a:gs>
                <a:gs pos="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078915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1767A1C-9859-9238-9991-B053054E87B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8" name="Rectangle 1087">
            <a:extLst>
              <a:ext uri="{FF2B5EF4-FFF2-40B4-BE49-F238E27FC236}">
                <a16:creationId xmlns:a16="http://schemas.microsoft.com/office/drawing/2014/main" id="{E14232D5-943E-B8D5-79D4-B56A01899583}"/>
              </a:ext>
            </a:extLst>
          </p:cNvPr>
          <p:cNvSpPr/>
          <p:nvPr/>
        </p:nvSpPr>
        <p:spPr>
          <a:xfrm>
            <a:off x="0" y="0"/>
            <a:ext cx="12191999" cy="6858000"/>
          </a:xfrm>
          <a:prstGeom prst="rect">
            <a:avLst/>
          </a:prstGeom>
          <a:noFill/>
          <a:ln w="6350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81000">
                  <a:schemeClr val="accent1">
                    <a:lumMod val="45000"/>
                    <a:lumOff val="55000"/>
                  </a:schemeClr>
                </a:gs>
                <a:gs pos="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05F1A03F-A587-AC74-3AD5-1ADBC922A913}"/>
              </a:ext>
            </a:extLst>
          </p:cNvPr>
          <p:cNvSpPr/>
          <p:nvPr/>
        </p:nvSpPr>
        <p:spPr>
          <a:xfrm>
            <a:off x="1105886" y="3282198"/>
            <a:ext cx="2569276" cy="1396538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8" name="Picture 4" descr="Generated image">
            <a:extLst>
              <a:ext uri="{FF2B5EF4-FFF2-40B4-BE49-F238E27FC236}">
                <a16:creationId xmlns:a16="http://schemas.microsoft.com/office/drawing/2014/main" id="{3A684B64-7C6B-BD3F-5EBE-89E21F99A23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9278" y="1623766"/>
            <a:ext cx="1293170" cy="12931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Generated image">
            <a:extLst>
              <a:ext uri="{FF2B5EF4-FFF2-40B4-BE49-F238E27FC236}">
                <a16:creationId xmlns:a16="http://schemas.microsoft.com/office/drawing/2014/main" id="{F7F860E7-7B2D-C4CF-44FD-5AD2BB5F3A4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28600" y="1574088"/>
            <a:ext cx="1293170" cy="12931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Generated image">
            <a:extLst>
              <a:ext uri="{FF2B5EF4-FFF2-40B4-BE49-F238E27FC236}">
                <a16:creationId xmlns:a16="http://schemas.microsoft.com/office/drawing/2014/main" id="{0ECEF834-74F9-6F41-748B-F8BDBB7D2F3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21894" y="686506"/>
            <a:ext cx="937260" cy="9372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6" name="Connector: Curved 5">
            <a:extLst>
              <a:ext uri="{FF2B5EF4-FFF2-40B4-BE49-F238E27FC236}">
                <a16:creationId xmlns:a16="http://schemas.microsoft.com/office/drawing/2014/main" id="{8263CA3E-0033-F46C-3CE9-017156664C7B}"/>
              </a:ext>
            </a:extLst>
          </p:cNvPr>
          <p:cNvCxnSpPr>
            <a:stCxn id="1028" idx="0"/>
            <a:endCxn id="1032" idx="1"/>
          </p:cNvCxnSpPr>
          <p:nvPr/>
        </p:nvCxnSpPr>
        <p:spPr>
          <a:xfrm rot="5400000" flipH="1" flipV="1">
            <a:off x="1229563" y="931436"/>
            <a:ext cx="468630" cy="916031"/>
          </a:xfrm>
          <a:prstGeom prst="curvedConnector2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Connector: Curved 22">
            <a:extLst>
              <a:ext uri="{FF2B5EF4-FFF2-40B4-BE49-F238E27FC236}">
                <a16:creationId xmlns:a16="http://schemas.microsoft.com/office/drawing/2014/main" id="{EE663679-9E31-C39E-8DC3-226EC7FFE9F1}"/>
              </a:ext>
            </a:extLst>
          </p:cNvPr>
          <p:cNvCxnSpPr>
            <a:cxnSpLocks/>
            <a:stCxn id="1032" idx="3"/>
            <a:endCxn id="1030" idx="0"/>
          </p:cNvCxnSpPr>
          <p:nvPr/>
        </p:nvCxnSpPr>
        <p:spPr>
          <a:xfrm>
            <a:off x="2859154" y="1155136"/>
            <a:ext cx="916031" cy="418952"/>
          </a:xfrm>
          <a:prstGeom prst="curvedConnector2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034" name="Picture 10" descr="Generated image">
            <a:extLst>
              <a:ext uri="{FF2B5EF4-FFF2-40B4-BE49-F238E27FC236}">
                <a16:creationId xmlns:a16="http://schemas.microsoft.com/office/drawing/2014/main" id="{1C2673FC-FB2A-85A6-1051-2B3273656C6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08226" y="3377858"/>
            <a:ext cx="784860" cy="7848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36" name="Connector: Curved 35">
            <a:extLst>
              <a:ext uri="{FF2B5EF4-FFF2-40B4-BE49-F238E27FC236}">
                <a16:creationId xmlns:a16="http://schemas.microsoft.com/office/drawing/2014/main" id="{2441E8F8-7C20-214D-F9F7-D0F80036E013}"/>
              </a:ext>
            </a:extLst>
          </p:cNvPr>
          <p:cNvCxnSpPr>
            <a:cxnSpLocks/>
            <a:stCxn id="1030" idx="1"/>
            <a:endCxn id="34" idx="0"/>
          </p:cNvCxnSpPr>
          <p:nvPr/>
        </p:nvCxnSpPr>
        <p:spPr>
          <a:xfrm rot="10800000" flipV="1">
            <a:off x="2390524" y="2220672"/>
            <a:ext cx="738076" cy="1061525"/>
          </a:xfrm>
          <a:prstGeom prst="curvedConnector2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37" name="Picture 12" descr="Generated image">
            <a:extLst>
              <a:ext uri="{FF2B5EF4-FFF2-40B4-BE49-F238E27FC236}">
                <a16:creationId xmlns:a16="http://schemas.microsoft.com/office/drawing/2014/main" id="{D36CAA3D-C7E3-7956-D168-C2E2E28B9A2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21807" y="3377857"/>
            <a:ext cx="784861" cy="7848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8" name="Rectangle 37">
            <a:extLst>
              <a:ext uri="{FF2B5EF4-FFF2-40B4-BE49-F238E27FC236}">
                <a16:creationId xmlns:a16="http://schemas.microsoft.com/office/drawing/2014/main" id="{B83445B6-C28F-A36B-C973-45D438153DC5}"/>
              </a:ext>
            </a:extLst>
          </p:cNvPr>
          <p:cNvSpPr/>
          <p:nvPr/>
        </p:nvSpPr>
        <p:spPr>
          <a:xfrm>
            <a:off x="4451265" y="5037890"/>
            <a:ext cx="1495922" cy="338554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 algn="ctr"/>
            <a:r>
              <a:rPr lang="en-US" sz="1600" b="1" cap="none" spc="0" dirty="0">
                <a:ln/>
                <a:solidFill>
                  <a:schemeClr val="accent4"/>
                </a:solidFill>
                <a:effectLst/>
                <a:latin typeface="MV Boli" panose="02000500030200090000" pitchFamily="2" charset="0"/>
                <a:cs typeface="MV Boli" panose="02000500030200090000" pitchFamily="2" charset="0"/>
              </a:rPr>
              <a:t>Pay up Model</a:t>
            </a:r>
          </a:p>
        </p:txBody>
      </p:sp>
      <p:pic>
        <p:nvPicPr>
          <p:cNvPr id="40" name="Picture 14" descr="Generated image">
            <a:extLst>
              <a:ext uri="{FF2B5EF4-FFF2-40B4-BE49-F238E27FC236}">
                <a16:creationId xmlns:a16="http://schemas.microsoft.com/office/drawing/2014/main" id="{A54B6943-F150-7E92-CABC-569549AEB47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40266" y="4005458"/>
            <a:ext cx="676532" cy="6765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2" name="Rectangle 41">
            <a:extLst>
              <a:ext uri="{FF2B5EF4-FFF2-40B4-BE49-F238E27FC236}">
                <a16:creationId xmlns:a16="http://schemas.microsoft.com/office/drawing/2014/main" id="{2DAA2E08-99CF-6BDC-7692-DB553BCD0486}"/>
              </a:ext>
            </a:extLst>
          </p:cNvPr>
          <p:cNvSpPr/>
          <p:nvPr/>
        </p:nvSpPr>
        <p:spPr>
          <a:xfrm>
            <a:off x="1601236" y="14101"/>
            <a:ext cx="1282722" cy="46166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 algn="ctr"/>
            <a:r>
              <a:rPr lang="en-US" sz="2400" b="1" cap="none" spc="0" dirty="0">
                <a:ln/>
                <a:solidFill>
                  <a:schemeClr val="accent4"/>
                </a:solidFill>
                <a:effectLst/>
                <a:latin typeface="MV Boli" panose="02000500030200090000" pitchFamily="2" charset="0"/>
                <a:cs typeface="MV Boli" panose="02000500030200090000" pitchFamily="2" charset="0"/>
              </a:rPr>
              <a:t>Training</a:t>
            </a:r>
          </a:p>
        </p:txBody>
      </p:sp>
      <p:pic>
        <p:nvPicPr>
          <p:cNvPr id="43" name="Picture 16" descr="Generated image">
            <a:extLst>
              <a:ext uri="{FF2B5EF4-FFF2-40B4-BE49-F238E27FC236}">
                <a16:creationId xmlns:a16="http://schemas.microsoft.com/office/drawing/2014/main" id="{A0A6506A-41A2-CDFD-8E83-457714DC017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51265" y="5376445"/>
            <a:ext cx="1312470" cy="13124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47" name="Connector: Curved 46">
            <a:extLst>
              <a:ext uri="{FF2B5EF4-FFF2-40B4-BE49-F238E27FC236}">
                <a16:creationId xmlns:a16="http://schemas.microsoft.com/office/drawing/2014/main" id="{D59DF433-A852-BB16-8A6C-50F94D839E09}"/>
              </a:ext>
            </a:extLst>
          </p:cNvPr>
          <p:cNvCxnSpPr>
            <a:cxnSpLocks/>
            <a:stCxn id="34" idx="2"/>
            <a:endCxn id="43" idx="1"/>
          </p:cNvCxnSpPr>
          <p:nvPr/>
        </p:nvCxnSpPr>
        <p:spPr>
          <a:xfrm rot="16200000" flipH="1">
            <a:off x="2743922" y="4325337"/>
            <a:ext cx="1353944" cy="2060741"/>
          </a:xfrm>
          <a:prstGeom prst="curvedConnector2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3" name="Rectangle 52">
            <a:extLst>
              <a:ext uri="{FF2B5EF4-FFF2-40B4-BE49-F238E27FC236}">
                <a16:creationId xmlns:a16="http://schemas.microsoft.com/office/drawing/2014/main" id="{1E3F1CE0-32E2-786E-FAAA-2B47DC2AFCC5}"/>
              </a:ext>
            </a:extLst>
          </p:cNvPr>
          <p:cNvSpPr/>
          <p:nvPr/>
        </p:nvSpPr>
        <p:spPr>
          <a:xfrm>
            <a:off x="8967970" y="43890"/>
            <a:ext cx="1430200" cy="46166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 algn="ctr"/>
            <a:r>
              <a:rPr lang="en-US" sz="2400" b="1" cap="none" spc="0" dirty="0">
                <a:ln/>
                <a:solidFill>
                  <a:schemeClr val="accent4"/>
                </a:solidFill>
                <a:effectLst/>
                <a:latin typeface="MV Boli" panose="02000500030200090000" pitchFamily="2" charset="0"/>
                <a:cs typeface="MV Boli" panose="02000500030200090000" pitchFamily="2" charset="0"/>
              </a:rPr>
              <a:t>Inference</a:t>
            </a:r>
          </a:p>
        </p:txBody>
      </p:sp>
      <p:pic>
        <p:nvPicPr>
          <p:cNvPr id="54" name="Picture 4" descr="Generated image">
            <a:extLst>
              <a:ext uri="{FF2B5EF4-FFF2-40B4-BE49-F238E27FC236}">
                <a16:creationId xmlns:a16="http://schemas.microsoft.com/office/drawing/2014/main" id="{B6A81FB1-B95B-77E9-119D-96FDD79F513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13098" y="549445"/>
            <a:ext cx="1015109" cy="10151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5" name="Picture 18">
            <a:extLst>
              <a:ext uri="{FF2B5EF4-FFF2-40B4-BE49-F238E27FC236}">
                <a16:creationId xmlns:a16="http://schemas.microsoft.com/office/drawing/2014/main" id="{4433BB7A-F14D-7C9E-9EAA-E14994E50D3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49927" y="3160386"/>
            <a:ext cx="820081" cy="8200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8" name="Picture 6" descr="Generated image">
            <a:extLst>
              <a:ext uri="{FF2B5EF4-FFF2-40B4-BE49-F238E27FC236}">
                <a16:creationId xmlns:a16="http://schemas.microsoft.com/office/drawing/2014/main" id="{FB8252C7-4C51-84FB-FA87-34C3326681F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99439" y="5376445"/>
            <a:ext cx="1312470" cy="13124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4" name="Picture 20" descr="Generated image">
            <a:extLst>
              <a:ext uri="{FF2B5EF4-FFF2-40B4-BE49-F238E27FC236}">
                <a16:creationId xmlns:a16="http://schemas.microsoft.com/office/drawing/2014/main" id="{B1F197AA-0F35-0FE1-9CE9-9D6B01FAFF1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98249" y="1718146"/>
            <a:ext cx="914849" cy="9148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61" name="Connector: Curved 60">
            <a:extLst>
              <a:ext uri="{FF2B5EF4-FFF2-40B4-BE49-F238E27FC236}">
                <a16:creationId xmlns:a16="http://schemas.microsoft.com/office/drawing/2014/main" id="{884A82E3-930F-BC9E-1A06-F8B343690EBD}"/>
              </a:ext>
            </a:extLst>
          </p:cNvPr>
          <p:cNvCxnSpPr>
            <a:stCxn id="54" idx="1"/>
            <a:endCxn id="1044" idx="0"/>
          </p:cNvCxnSpPr>
          <p:nvPr/>
        </p:nvCxnSpPr>
        <p:spPr>
          <a:xfrm rot="10800000" flipV="1">
            <a:off x="6955674" y="1057000"/>
            <a:ext cx="2357424" cy="661146"/>
          </a:xfrm>
          <a:prstGeom prst="curvedConnector2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3" name="Connector: Curved 62">
            <a:extLst>
              <a:ext uri="{FF2B5EF4-FFF2-40B4-BE49-F238E27FC236}">
                <a16:creationId xmlns:a16="http://schemas.microsoft.com/office/drawing/2014/main" id="{2FACFD90-8F0B-C25B-C300-6574A045C822}"/>
              </a:ext>
            </a:extLst>
          </p:cNvPr>
          <p:cNvCxnSpPr>
            <a:cxnSpLocks/>
            <a:stCxn id="1044" idx="1"/>
            <a:endCxn id="38" idx="0"/>
          </p:cNvCxnSpPr>
          <p:nvPr/>
        </p:nvCxnSpPr>
        <p:spPr>
          <a:xfrm rot="10800000" flipV="1">
            <a:off x="5199227" y="2175570"/>
            <a:ext cx="1299023" cy="2862319"/>
          </a:xfrm>
          <a:prstGeom prst="curvedConnector2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1096" name="Group 1095">
            <a:extLst>
              <a:ext uri="{FF2B5EF4-FFF2-40B4-BE49-F238E27FC236}">
                <a16:creationId xmlns:a16="http://schemas.microsoft.com/office/drawing/2014/main" id="{18B10A50-A8EC-64AF-7634-52E7B8716CF2}"/>
              </a:ext>
            </a:extLst>
          </p:cNvPr>
          <p:cNvGrpSpPr/>
          <p:nvPr/>
        </p:nvGrpSpPr>
        <p:grpSpPr>
          <a:xfrm>
            <a:off x="9015994" y="1736406"/>
            <a:ext cx="1687948" cy="820080"/>
            <a:chOff x="9005764" y="2046316"/>
            <a:chExt cx="1687948" cy="820080"/>
          </a:xfrm>
        </p:grpSpPr>
        <p:sp>
          <p:nvSpPr>
            <p:cNvPr id="1050" name="Rectangle 1049">
              <a:extLst>
                <a:ext uri="{FF2B5EF4-FFF2-40B4-BE49-F238E27FC236}">
                  <a16:creationId xmlns:a16="http://schemas.microsoft.com/office/drawing/2014/main" id="{F9A538E1-9D56-2743-3E0E-BA558B82B5DD}"/>
                </a:ext>
              </a:extLst>
            </p:cNvPr>
            <p:cNvSpPr/>
            <p:nvPr/>
          </p:nvSpPr>
          <p:spPr>
            <a:xfrm>
              <a:off x="9005764" y="2046316"/>
              <a:ext cx="1687948" cy="820080"/>
            </a:xfrm>
            <a:prstGeom prst="rect">
              <a:avLst/>
            </a:prstGeom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025" name="Picture 22" descr="Generated image">
              <a:extLst>
                <a:ext uri="{FF2B5EF4-FFF2-40B4-BE49-F238E27FC236}">
                  <a16:creationId xmlns:a16="http://schemas.microsoft.com/office/drawing/2014/main" id="{8102D21E-46AD-E18B-65C5-A5FEFCCE0B2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147726" y="2117486"/>
              <a:ext cx="653751" cy="65375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49" name="Picture 24" descr="Generated image">
              <a:extLst>
                <a:ext uri="{FF2B5EF4-FFF2-40B4-BE49-F238E27FC236}">
                  <a16:creationId xmlns:a16="http://schemas.microsoft.com/office/drawing/2014/main" id="{44D16AA4-B89D-C624-5BDD-70C0397B2C9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943439" y="2155771"/>
              <a:ext cx="595664" cy="59566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cxnSp>
        <p:nvCxnSpPr>
          <p:cNvPr id="1052" name="Connector: Curved 1051">
            <a:extLst>
              <a:ext uri="{FF2B5EF4-FFF2-40B4-BE49-F238E27FC236}">
                <a16:creationId xmlns:a16="http://schemas.microsoft.com/office/drawing/2014/main" id="{522F929B-AF08-FA90-37F3-10DE23B6EB6E}"/>
              </a:ext>
            </a:extLst>
          </p:cNvPr>
          <p:cNvCxnSpPr>
            <a:cxnSpLocks/>
            <a:stCxn id="1050" idx="2"/>
            <a:endCxn id="55" idx="0"/>
          </p:cNvCxnSpPr>
          <p:nvPr/>
        </p:nvCxnSpPr>
        <p:spPr>
          <a:xfrm rot="5400000">
            <a:off x="9558018" y="2858436"/>
            <a:ext cx="603900" cy="12700"/>
          </a:xfrm>
          <a:prstGeom prst="curvedConnector3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54" name="Connector: Curved 1053">
            <a:extLst>
              <a:ext uri="{FF2B5EF4-FFF2-40B4-BE49-F238E27FC236}">
                <a16:creationId xmlns:a16="http://schemas.microsoft.com/office/drawing/2014/main" id="{26FB79FE-F8AA-F9F2-1E9A-77086B383E30}"/>
              </a:ext>
            </a:extLst>
          </p:cNvPr>
          <p:cNvCxnSpPr>
            <a:cxnSpLocks/>
            <a:stCxn id="1044" idx="3"/>
            <a:endCxn id="1050" idx="1"/>
          </p:cNvCxnSpPr>
          <p:nvPr/>
        </p:nvCxnSpPr>
        <p:spPr>
          <a:xfrm flipV="1">
            <a:off x="7413098" y="2146446"/>
            <a:ext cx="1602896" cy="29125"/>
          </a:xfrm>
          <a:prstGeom prst="curvedConnector3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66" name="Rectangle 1065">
            <a:extLst>
              <a:ext uri="{FF2B5EF4-FFF2-40B4-BE49-F238E27FC236}">
                <a16:creationId xmlns:a16="http://schemas.microsoft.com/office/drawing/2014/main" id="{BC75A854-31B4-2E41-C53B-046A18EDFDB3}"/>
              </a:ext>
            </a:extLst>
          </p:cNvPr>
          <p:cNvSpPr/>
          <p:nvPr/>
        </p:nvSpPr>
        <p:spPr>
          <a:xfrm>
            <a:off x="6346021" y="5075201"/>
            <a:ext cx="1348447" cy="338554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 algn="ctr"/>
            <a:r>
              <a:rPr lang="en-US" sz="1600" b="1" dirty="0">
                <a:ln/>
                <a:solidFill>
                  <a:schemeClr val="accent4"/>
                </a:solidFill>
                <a:latin typeface="MV Boli" panose="02000500030200090000" pitchFamily="2" charset="0"/>
                <a:cs typeface="MV Boli" panose="02000500030200090000" pitchFamily="2" charset="0"/>
              </a:rPr>
              <a:t>New Pay up</a:t>
            </a:r>
            <a:endParaRPr lang="en-US" sz="1600" b="1" cap="none" spc="0" dirty="0">
              <a:ln/>
              <a:solidFill>
                <a:schemeClr val="accent4"/>
              </a:solidFill>
              <a:effectLst/>
              <a:latin typeface="MV Boli" panose="02000500030200090000" pitchFamily="2" charset="0"/>
              <a:cs typeface="MV Boli" panose="02000500030200090000" pitchFamily="2" charset="0"/>
            </a:endParaRPr>
          </a:p>
        </p:txBody>
      </p:sp>
      <p:pic>
        <p:nvPicPr>
          <p:cNvPr id="1089" name="Picture 26" descr="Generated image">
            <a:extLst>
              <a:ext uri="{FF2B5EF4-FFF2-40B4-BE49-F238E27FC236}">
                <a16:creationId xmlns:a16="http://schemas.microsoft.com/office/drawing/2014/main" id="{B1B13337-518D-E9DA-0623-3973627EF61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72595" y="3888060"/>
            <a:ext cx="911327" cy="9113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091" name="Connector: Curved 1090">
            <a:extLst>
              <a:ext uri="{FF2B5EF4-FFF2-40B4-BE49-F238E27FC236}">
                <a16:creationId xmlns:a16="http://schemas.microsoft.com/office/drawing/2014/main" id="{82C822B1-4A57-2F18-BC9F-3FBFF5C69DFC}"/>
              </a:ext>
            </a:extLst>
          </p:cNvPr>
          <p:cNvCxnSpPr>
            <a:stCxn id="55" idx="2"/>
            <a:endCxn id="1089" idx="2"/>
          </p:cNvCxnSpPr>
          <p:nvPr/>
        </p:nvCxnSpPr>
        <p:spPr>
          <a:xfrm rot="5400000">
            <a:off x="8734654" y="3674073"/>
            <a:ext cx="818920" cy="1431709"/>
          </a:xfrm>
          <a:prstGeom prst="curvedConnector3">
            <a:avLst>
              <a:gd name="adj1" fmla="val 127915"/>
            </a:avLst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93" name="Connector: Curved 1092">
            <a:extLst>
              <a:ext uri="{FF2B5EF4-FFF2-40B4-BE49-F238E27FC236}">
                <a16:creationId xmlns:a16="http://schemas.microsoft.com/office/drawing/2014/main" id="{CAAC391F-4E7F-0A98-6CE3-44A008F9670E}"/>
              </a:ext>
            </a:extLst>
          </p:cNvPr>
          <p:cNvCxnSpPr>
            <a:stCxn id="1089" idx="2"/>
            <a:endCxn id="58" idx="3"/>
          </p:cNvCxnSpPr>
          <p:nvPr/>
        </p:nvCxnSpPr>
        <p:spPr>
          <a:xfrm rot="5400000">
            <a:off x="7403438" y="5007858"/>
            <a:ext cx="1233293" cy="816350"/>
          </a:xfrm>
          <a:prstGeom prst="curvedConnector2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6220944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126</TotalTime>
  <Words>75</Words>
  <Application>Microsoft Office PowerPoint</Application>
  <PresentationFormat>Widescreen</PresentationFormat>
  <Paragraphs>33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8" baseType="lpstr">
      <vt:lpstr>Aptos</vt:lpstr>
      <vt:lpstr>Aptos Display</vt:lpstr>
      <vt:lpstr>Arial</vt:lpstr>
      <vt:lpstr>Forte</vt:lpstr>
      <vt:lpstr>MV Boli</vt:lpstr>
      <vt:lpstr>Office Theme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KARTHIKEYAN SRINIVASAN</dc:creator>
  <cp:lastModifiedBy>KARTHIKEYAN SRINIVASAN</cp:lastModifiedBy>
  <cp:revision>9</cp:revision>
  <dcterms:created xsi:type="dcterms:W3CDTF">2025-07-16T03:09:03Z</dcterms:created>
  <dcterms:modified xsi:type="dcterms:W3CDTF">2025-07-17T04:07:10Z</dcterms:modified>
</cp:coreProperties>
</file>

<file path=docProps/thumbnail.jpeg>
</file>